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48" r:id="rId1"/>
  </p:sldMasterIdLst>
  <p:sldIdLst>
    <p:sldId id="258" r:id="rId2"/>
    <p:sldId id="339" r:id="rId3"/>
    <p:sldId id="340" r:id="rId4"/>
    <p:sldId id="360" r:id="rId5"/>
    <p:sldId id="344" r:id="rId6"/>
    <p:sldId id="351" r:id="rId7"/>
    <p:sldId id="346" r:id="rId8"/>
    <p:sldId id="347" r:id="rId9"/>
    <p:sldId id="349" r:id="rId10"/>
    <p:sldId id="342" r:id="rId11"/>
    <p:sldId id="358" r:id="rId12"/>
    <p:sldId id="352" r:id="rId13"/>
    <p:sldId id="359" r:id="rId14"/>
    <p:sldId id="350" r:id="rId15"/>
    <p:sldId id="353" r:id="rId16"/>
    <p:sldId id="354" r:id="rId17"/>
    <p:sldId id="355" r:id="rId18"/>
    <p:sldId id="357" r:id="rId19"/>
    <p:sldId id="343" r:id="rId20"/>
    <p:sldId id="336" r:id="rId21"/>
    <p:sldId id="337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90CC7C-DEE4-4460-A181-EB5587F20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DA212B-CD69-4844-A6D7-56C2A5CB5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47B992-106C-4FA5-9D6D-209C826CB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C2F77-A577-4267-8024-AB422B671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FC17AA-D50E-4978-8448-6B6E8B2E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5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A4C23A-E093-42F4-893F-5BFED57BA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FD90187-0E22-445F-A6EE-B66A9792A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2DF82E-49B8-42C1-A2FA-FDF095F77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6973E9-EECA-447E-8866-E3DC4489E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3CE93B-7E6E-432B-AE7D-B02567FD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8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A5C7AC-800A-4108-8881-DB76DD3589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2530D8-C01A-4229-8316-6B595E9232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A8DD1E-5369-4199-AF52-37A18C9C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658E09-083E-4BF6-B5FA-D1B17A74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3051D8-3957-4CD0-90DC-827EC588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7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4F5C3-5908-46CC-83F2-EF93DD3F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26E3B1-C5FC-4551-83B5-D9ADA059A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008030-660C-43AC-B936-E9559D26C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E30E57-CB0E-4DDF-9CA8-866E3560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41F4D7-A948-489F-BC03-D7A17162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1868F-E09E-487E-8D3B-441F56F78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9EEFA-F484-4469-8DAE-89F0AADFB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2111E7-A6D2-4093-BC62-20480085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3E00B1-67B8-4883-AE1D-0F85F563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38BC61-2373-454A-A965-AFAC12D5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8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8D206-BAE3-426F-A884-5254E954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6E20A-0D5B-4D89-9F82-811F29D9AE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009320-44C8-424B-A1F5-6A090D91A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30F4A9-866D-457D-9344-03092736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BE9FDE-4F06-4DC8-BD2D-CEDEAB963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A2B95F-DD61-4D17-B1F4-7F7D86D3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8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A5E8F4-3DB6-44E8-8B78-083A1439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245CD-B2E4-46E2-A6BB-C22F02192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4BDB0C-ABCF-47C6-A096-0C8028514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1D98B3-3EB0-4201-970D-D784C4519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AD8EDF-94AB-42E0-B15B-89170048D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693AE2-1EDE-48D8-9667-7BD90AA6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419362C-C39D-419C-8AC1-FA2EBE1A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F682C1B-E4D9-4709-9953-E13AFC77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9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BD19C8-4B97-41F2-BADB-2D4086AA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F263CF-2728-4AA1-AE16-E359A496B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66DFC8-4203-428E-82E5-5051BECB8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C9EB0D-6774-4BF4-8FF2-BC613543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B877A8C-4FF9-4062-9C50-FC9D520E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8BD2A0-FC89-43EE-8859-972132FE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F2CAD-7358-4994-9A05-23B15231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6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700AD-61D3-46AC-A9FE-155CDA91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E33871-2431-45A6-AAC3-29C781B9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8654E7-3C12-42CE-9B69-047DD730A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95ED67-386C-4111-817E-69B209AC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D660F2-F1C2-4F56-BB88-A21B635F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E93122-C23A-40CC-8D53-9CA9136C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A264EC-78C5-4E97-AF6A-E3368E3A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EA0D9B-C94A-4D30-93C3-DB84716F7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EB6B16-D774-4713-9A2E-41C0B8A06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83D2BA-7B6A-40EE-A813-2FA091C2C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1E90BA-4943-43A9-B937-A7AB38F4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ECB654-E608-46A5-81A7-349653FE1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4F43C3F-3D9A-4B1C-BC7D-99A18B36F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4B4973-2E8C-4BB5-8426-D1E89E67B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A36037-FBF5-4571-BDFF-2D672E36C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9394-FFB9-40D8-B948-940122ADB0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CCF16A-4B27-467F-B819-B897E5C19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DF3367-919F-4F04-910A-9889B4469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B5F2-B63A-4583-9AED-A2B15D076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6FBF13-1B17-4F14-9AAB-0CF3B956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66587"/>
            <a:ext cx="12192000" cy="1828800"/>
          </a:xfrm>
          <a:noFill/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SPB.2.2.  KELEMBAGAAN DESA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44DD4E-D551-4A62-AC98-9FD35A2E44FC}"/>
              </a:ext>
            </a:extLst>
          </p:cNvPr>
          <p:cNvSpPr txBox="1"/>
          <p:nvPr/>
        </p:nvSpPr>
        <p:spPr>
          <a:xfrm>
            <a:off x="944698" y="1892586"/>
            <a:ext cx="9888071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743075" algn="l"/>
              </a:tabLs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Deskripsi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Singkat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90395" marR="0" algn="just">
              <a:spcBef>
                <a:spcPts val="0"/>
              </a:spcBef>
              <a:spcAft>
                <a:spcPts val="0"/>
              </a:spcAft>
              <a:tabLst>
                <a:tab pos="1743075" algn="l"/>
              </a:tabLst>
            </a:pPr>
            <a:r>
              <a:rPr lang="id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743075" algn="l"/>
              </a:tabLst>
            </a:pPr>
            <a:r>
              <a:rPr lang="id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 pokok bahasan ini menguraikan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pengertian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dasar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hukum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id-ID" sz="2000" spc="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jenis, kedudukan, tugas dan fungsi serta hubungan antar kelembagaan desa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743075" algn="l"/>
              </a:tabLst>
            </a:pPr>
            <a:r>
              <a:rPr lang="id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743075" algn="l"/>
              </a:tabLst>
            </a:pPr>
            <a:r>
              <a:rPr lang="id-ID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Tujuan Instruksional Khusus: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743075" algn="l"/>
              </a:tabLst>
            </a:pPr>
            <a:r>
              <a:rPr lang="id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Setelah penyajian SPB ini, diharapkan peserta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id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Dasar Hukum Dan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Kelembagaan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-1170305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Menjelaskan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Kedudukan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Tugas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Fungsi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Kelembagaan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-1170305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Menjelaskan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hubungan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antar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kelembagaan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4097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ahoma" panose="020B060403050404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CABB92-28B7-4343-88B8-F54D866CD1AE}"/>
              </a:ext>
            </a:extLst>
          </p:cNvPr>
          <p:cNvSpPr txBox="1"/>
          <p:nvPr/>
        </p:nvSpPr>
        <p:spPr>
          <a:xfrm>
            <a:off x="5142374" y="575754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Waktu: 1 Jam Pelajaran @ 45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Menit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 = 45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Menit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77DAF33-5DCD-F963-686F-E03EB27E0254}"/>
              </a:ext>
            </a:extLst>
          </p:cNvPr>
          <p:cNvSpPr/>
          <p:nvPr/>
        </p:nvSpPr>
        <p:spPr>
          <a:xfrm flipV="1">
            <a:off x="2767582" y="1404743"/>
            <a:ext cx="6656833" cy="457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BF3F53-C65E-1278-B916-A0A952E4E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" y="356995"/>
            <a:ext cx="923165" cy="923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D31642-AC83-E1B2-89F5-C03368B0B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657" y="235889"/>
            <a:ext cx="1623150" cy="11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3C8AD-4129-4939-9CEC-98F0C8E1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018"/>
            <a:ext cx="12120282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BADAN PERMUSYAWARATAN DESA (BPD)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7EC409-25E2-4E17-A8DA-B8077692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46" y="2088524"/>
            <a:ext cx="9970506" cy="321254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Badan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Permusyawaratan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mempunyai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fungsi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485900" algn="l"/>
              </a:tabLst>
            </a:pPr>
            <a:r>
              <a:rPr lang="it-IT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Membahas dan menyepakati Rancangan Peraturan Desa bersama Kepala Desa;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485900" algn="l"/>
              </a:tabLst>
            </a:pPr>
            <a:r>
              <a:rPr lang="da-DK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Menampung dan menyalurkan aspirasi masyarakat Desa; dan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148590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pengawasan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kinerja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7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6526CB0-A3FA-483B-2CB1-314636959051}"/>
              </a:ext>
            </a:extLst>
          </p:cNvPr>
          <p:cNvSpPr txBox="1"/>
          <p:nvPr/>
        </p:nvSpPr>
        <p:spPr>
          <a:xfrm>
            <a:off x="733839" y="1074509"/>
            <a:ext cx="1072432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720090" algn="l"/>
                <a:tab pos="1080135" algn="l"/>
              </a:tabLst>
            </a:pP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Badan Permusyawaratan Desa mempunyai </a:t>
            </a:r>
            <a:r>
              <a:rPr lang="it-IT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tugas</a:t>
            </a:r>
            <a:r>
              <a:rPr lang="it-IT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tabLst>
                <a:tab pos="720090" algn="l"/>
                <a:tab pos="1080135" algn="l"/>
              </a:tabLst>
            </a:pP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Menggali aspirasi masyarakat;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Menampung aspirasi masyarakat;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Mengelola aspirasi masyarakat;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Menyalurkan aspirasi masyarakat;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Menyelenggarakan musyawarah BPD;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Menyelenggarakan musyawarah Desa;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Membentuk panitia pemilihan Kepala Desa;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Menyelenggarakan   musyawarah   Desa khusus   untuk pemilihan Kepala Desa antarwaktu;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Membahas dan menyepakati rancangan Peraturan Desa bersama Kepala Desa;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Melaksanakan   pengawasan   terhadap   kinerja   Kepala Desa;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Melakukan evaluasi laporan keterangan penyelenggaraan Pemerintahan Desa;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it-IT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Menciptakan hubungan  kerja  yang  harmonis  dengan Pemerintah Desa dan lembaga Desa lainnya; dan </a:t>
            </a:r>
            <a:endParaRPr lang="en-US" dirty="0">
              <a:latin typeface="Arial" panose="020B0604020202020204" pitchFamily="34" charset="0"/>
              <a:ea typeface="Bookman Old Style" panose="020506040505050202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Melaksanakan</a:t>
            </a:r>
            <a:r>
              <a:rPr lang="en-US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tugas</a:t>
            </a:r>
            <a:r>
              <a:rPr lang="en-US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lain yang </a:t>
            </a:r>
            <a:r>
              <a:rPr lang="en-US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diatur</a:t>
            </a:r>
            <a:r>
              <a:rPr lang="en-US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ketentuan</a:t>
            </a:r>
            <a:r>
              <a:rPr lang="en-US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peraturan</a:t>
            </a:r>
            <a:r>
              <a:rPr lang="en-US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perundang-undangan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3C8AD-4129-4939-9CEC-98F0C8E1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66530"/>
            <a:ext cx="12120282" cy="91684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BADAN PERMUSYAWARATAN DESA (BPD)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7EC409-25E2-4E17-A8DA-B8077692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46" y="1966032"/>
            <a:ext cx="10896989" cy="470068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720090" algn="l"/>
                <a:tab pos="1080135" algn="l"/>
              </a:tabLst>
            </a:pPr>
            <a:r>
              <a:rPr lang="it-IT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Anggota Badan Permusyawaratan Desa, adalah: </a:t>
            </a:r>
          </a:p>
          <a:p>
            <a:pPr marL="0" indent="0">
              <a:spcBef>
                <a:spcPts val="0"/>
              </a:spcBef>
              <a:buNone/>
              <a:tabLst>
                <a:tab pos="720090" algn="l"/>
                <a:tab pos="1080135" algn="l"/>
              </a:tabLst>
            </a:pP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tabLst>
                <a:tab pos="720090" algn="l"/>
                <a:tab pos="1080135" algn="l"/>
              </a:tabLst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Merupakan wakil dari penduduk Desa berdasarkan keterwakilan wilayah yang pengisiannya dilakukan secara demokratis.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tabLst>
                <a:tab pos="720090" algn="l"/>
                <a:tab pos="1080135" algn="l"/>
              </a:tabLst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 keanggotaan Badan Permusyawaratan Desa selama 6 (enam) tahun terhitung sejak tanggal pengucapan sumpah/janji.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  <a:tabLst>
                <a:tab pos="720090" algn="l"/>
                <a:tab pos="1080135" algn="l"/>
              </a:tabLst>
            </a:pP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Anggota Badan Permusyawaratan Desa sebagaimana dimaksud pada ayat (1) dapat dipilih untuk masa keanggotaan paling banyak </a:t>
            </a:r>
            <a:r>
              <a:rPr lang="it-IT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(tiga) kali secara berturut-turut atau tidak secara berturut-turut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31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7D2584-E62C-03C2-9CB6-4B4436FFC6C5}"/>
              </a:ext>
            </a:extLst>
          </p:cNvPr>
          <p:cNvSpPr txBox="1"/>
          <p:nvPr/>
        </p:nvSpPr>
        <p:spPr>
          <a:xfrm>
            <a:off x="904461" y="705177"/>
            <a:ext cx="1067501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720090" algn="l"/>
                <a:tab pos="1080135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Badan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Permusyawaratan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berhak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143000" marR="0" algn="just">
              <a:spcBef>
                <a:spcPts val="0"/>
              </a:spcBef>
              <a:spcAft>
                <a:spcPts val="0"/>
              </a:spcAft>
              <a:tabLst>
                <a:tab pos="720090" algn="l"/>
                <a:tab pos="108013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 indent="-228600" algn="just">
              <a:buSzPts val="1100"/>
              <a:buFont typeface="+mj-lt"/>
              <a:buAutoNum type="arabicParenR"/>
              <a:tabLst>
                <a:tab pos="1257300" algn="l"/>
                <a:tab pos="137160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Mengawasi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meminta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keterangan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penyelenggaraan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SzPts val="1100"/>
              <a:buFont typeface="+mj-lt"/>
              <a:buAutoNum type="arabicParenR"/>
              <a:tabLst>
                <a:tab pos="1257300" algn="l"/>
                <a:tab pos="137160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Menyatakan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pendapat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penyelenggaraan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Pembangunan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pembinaan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kemasyarakatan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pemberdayaan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masyarakat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dan</a:t>
            </a:r>
          </a:p>
          <a:p>
            <a:pPr marL="228600" indent="-228600" algn="just">
              <a:buSzPts val="1100"/>
              <a:buFont typeface="+mj-lt"/>
              <a:buAutoNum type="arabicParenR"/>
              <a:tabLst>
                <a:tab pos="1257300" algn="l"/>
                <a:tab pos="137160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operasional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tugas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fungsinya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Pendapatan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Belanja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31445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720090" algn="l"/>
                <a:tab pos="1080135" algn="l"/>
              </a:tabLst>
            </a:pP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Anggota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Badan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Permusyawaratan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berhak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143000" marR="0" algn="just">
              <a:spcBef>
                <a:spcPts val="0"/>
              </a:spcBef>
              <a:spcAft>
                <a:spcPts val="0"/>
              </a:spcAft>
              <a:tabLst>
                <a:tab pos="720090" algn="l"/>
                <a:tab pos="108013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 indent="-228600" algn="just">
              <a:buFont typeface="+mj-lt"/>
              <a:buAutoNum type="arabicParenR"/>
              <a:tabLst>
                <a:tab pos="533400" algn="l"/>
                <a:tab pos="720090" algn="l"/>
                <a:tab pos="219519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Mengajukan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rancangan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arenR"/>
              <a:tabLst>
                <a:tab pos="533400" algn="l"/>
                <a:tab pos="720090" algn="l"/>
                <a:tab pos="219519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Mengajukan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pertanyaan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arenR"/>
              <a:tabLst>
                <a:tab pos="533400" algn="l"/>
                <a:tab pos="720090" algn="l"/>
                <a:tab pos="219519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Menyampaikan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usul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dan/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pendapat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+mj-lt"/>
              <a:buAutoNum type="arabicParenR"/>
              <a:tabLst>
                <a:tab pos="533400" algn="l"/>
                <a:tab pos="720090" algn="l"/>
                <a:tab pos="219519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Memilih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dipilih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dan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 algn="just">
              <a:buFont typeface="+mj-lt"/>
              <a:buAutoNum type="arabicParenR"/>
              <a:tabLst>
                <a:tab pos="533400" algn="l"/>
                <a:tab pos="720090" algn="l"/>
                <a:tab pos="2195195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Mendapat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tunjangan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Anggaran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Pendapatan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Belanja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24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3C8AD-4129-4939-9CEC-98F0C8E1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7247"/>
            <a:ext cx="12192000" cy="10757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LEMBAGA KEMASYARAKATAN DESA (LKD)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E638FAF-6E16-4E71-9E12-C6C91B8D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8142"/>
            <a:ext cx="5415072" cy="4574728"/>
          </a:xfrm>
        </p:spPr>
        <p:txBody>
          <a:bodyPr>
            <a:normAutofit fontScale="85000" lnSpcReduction="20000"/>
          </a:bodyPr>
          <a:lstStyle/>
          <a:p>
            <a:pPr marL="883285" marR="4826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LU" sz="21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Dibentuk   atas   prakarsa  </a:t>
            </a:r>
            <a:r>
              <a:rPr lang="de-LU" sz="2100" b="1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e-LU" sz="21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Pemerintah  </a:t>
            </a:r>
            <a:r>
              <a:rPr lang="de-LU" sz="2100" b="1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e-LU" sz="21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Desa  </a:t>
            </a:r>
            <a:r>
              <a:rPr lang="de-LU" sz="2100" b="1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e-LU" sz="21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 masyarakat.</a:t>
            </a:r>
            <a:endParaRPr lang="en-US" sz="2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83285" marR="48260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LU" sz="21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Pembentukan</a:t>
            </a:r>
            <a:r>
              <a:rPr lang="de-LU" sz="2100" b="1" spc="34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e-LU" sz="21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LKD</a:t>
            </a:r>
            <a:r>
              <a:rPr lang="de-LU" sz="2100" b="1" spc="34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e-LU" sz="21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dengan memenuhi persyaratan: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erasaskan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 </a:t>
            </a:r>
            <a:r>
              <a:rPr lang="en-US" sz="2100" spc="2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Pancasila  </a:t>
            </a:r>
            <a:r>
              <a:rPr lang="en-US" sz="2100" spc="2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  </a:t>
            </a:r>
            <a:r>
              <a:rPr lang="en-US" sz="2100" spc="2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Undan</a:t>
            </a:r>
            <a:r>
              <a:rPr lang="en-US" sz="21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g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-Undang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 </a:t>
            </a:r>
            <a:r>
              <a:rPr lang="en-US" sz="2100" spc="2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Dasar Negara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Republik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I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n</a:t>
            </a:r>
            <a:r>
              <a:rPr lang="en-US" sz="2100" spc="-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onesia </a:t>
            </a:r>
            <a:r>
              <a:rPr lang="en-US" sz="2100" spc="-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ahun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1945;</a:t>
            </a: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erkedudukan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di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Desa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setempat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eberadaannya</a:t>
            </a:r>
            <a:r>
              <a:rPr lang="en-US" sz="2100" spc="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bermanfaat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dan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dibutuhkan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masyarakat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Desa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emiliki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kepengurusan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tetap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a-DK" sz="21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emiliki sekretariat yang bersifat tetap; dan</a:t>
            </a: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idak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berafiliasi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kepada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partai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politik</a:t>
            </a:r>
            <a:r>
              <a:rPr lang="en-US" sz="21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.</a:t>
            </a:r>
            <a:endParaRPr lang="en-US" sz="2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FCA408-7C51-4680-BB30-29D58BD4DE72}"/>
              </a:ext>
            </a:extLst>
          </p:cNvPr>
          <p:cNvSpPr txBox="1"/>
          <p:nvPr/>
        </p:nvSpPr>
        <p:spPr>
          <a:xfrm>
            <a:off x="6096000" y="1505293"/>
            <a:ext cx="51995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Ketentuan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b="1" spc="17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lebih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b="1" spc="17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lanjut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b="1" spc="17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mengenai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Pembentukan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LKD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diatur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b="1" spc="4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dengan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Peraturan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Desa</a:t>
            </a:r>
            <a:r>
              <a:rPr lang="en-US" sz="1800" b="1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Tugas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Lembaga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Kemasyarakatan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antara</a:t>
            </a: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lain :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Melakukan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pemberdayaan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Ikut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merencanakan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melaksanakan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pembangunan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Meningkatkan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pelayanan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4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3C8AD-4129-4939-9CEC-98F0C8E1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410"/>
            <a:ext cx="12192000" cy="10757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LEMBAGA KEMASYARAKATAN DESA (LKD)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E638FAF-6E16-4E71-9E12-C6C91B8D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52" y="1831866"/>
            <a:ext cx="5750858" cy="4356847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Fungsi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Lembaga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Kemasyarakatan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antara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lain:</a:t>
            </a: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enampung dan menyalurkan aspirasi masyarakat;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spc="14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enanamkan dan</a:t>
            </a:r>
            <a:r>
              <a:rPr lang="da-DK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memupuk rasa per</a:t>
            </a:r>
            <a:r>
              <a:rPr lang="da-DK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atuan dan kesatuan masyarakat;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eningkatkan kualitas dan mempercepat pelayanan Pemerintah Desa kepada masyarakat Desa;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enyusun  </a:t>
            </a:r>
            <a:r>
              <a:rPr lang="da-DK" sz="1800" spc="1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rencana,  melaksanakan,  </a:t>
            </a:r>
            <a:r>
              <a:rPr lang="da-DK" sz="1800" spc="1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mengendalikan, melestarikan,</a:t>
            </a:r>
            <a:r>
              <a:rPr lang="da-DK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 mengembangkan</a:t>
            </a:r>
            <a:r>
              <a:rPr lang="da-DK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hasil</a:t>
            </a:r>
            <a:r>
              <a:rPr lang="da-DK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pembangunan secara partisipatif;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enumbuhkan, mengembangkan, dan me</a:t>
            </a:r>
            <a:r>
              <a:rPr lang="da-DK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n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ggerakkan Prakarsa, partisipasi, swadaya, serta gotong royong masyarakat;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en-US" sz="18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eningkatkan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kesejahteraan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keluarga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 dan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en-US" sz="18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eningkatkan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kualitas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sumber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daya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manusia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FCA408-7C51-4680-BB30-29D58BD4DE72}"/>
              </a:ext>
            </a:extLst>
          </p:cNvPr>
          <p:cNvSpPr txBox="1"/>
          <p:nvPr/>
        </p:nvSpPr>
        <p:spPr>
          <a:xfrm>
            <a:off x="6718266" y="1843950"/>
            <a:ext cx="497015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Lembaga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Kemasyarakatan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terdiri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90043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Rukun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Tetangga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Rukun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Warga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Permberdayaan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Kesejahteraan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Keluarga</a:t>
            </a:r>
            <a:r>
              <a:rPr lang="en-US" sz="20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(PKK)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Karang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Taruna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Pos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Pelayanan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Terpadu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 dan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Lembaga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Pemberdayaan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Masyarakat</a:t>
            </a:r>
            <a:r>
              <a:rPr lang="en-US" sz="11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3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3C8AD-4129-4939-9CEC-98F0C8E1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6653"/>
            <a:ext cx="12192000" cy="10757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LEMBAGA KEMASYARAKATAN DESA (LKD)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E638FAF-6E16-4E71-9E12-C6C91B8D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825" y="1843950"/>
            <a:ext cx="6157778" cy="4356847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Fungsi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Lembaga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Kemasyarakatan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lain:</a:t>
            </a: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enampung dan menyalurkan aspirasi masyarakat;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spc="14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enanamkan dan</a:t>
            </a:r>
            <a:r>
              <a:rPr lang="da-DK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memupuk rasa per</a:t>
            </a:r>
            <a:r>
              <a:rPr lang="da-DK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atuan dan kesatuan masyarakat;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eningkatkan kualitas dan mempercepat pelayanan Pemerintah Desa kepada masyarakat Desa;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enyusun  </a:t>
            </a:r>
            <a:r>
              <a:rPr lang="da-DK" sz="1800" spc="1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rencana,  melaksanakan,  </a:t>
            </a:r>
            <a:r>
              <a:rPr lang="da-DK" sz="1800" spc="1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mengendalikan, melestarikan,</a:t>
            </a:r>
            <a:r>
              <a:rPr lang="da-DK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 mengembangkan</a:t>
            </a:r>
            <a:r>
              <a:rPr lang="da-DK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hasil</a:t>
            </a:r>
            <a:r>
              <a:rPr lang="da-DK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pembangunan secara partisipatif;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enumbuhkan, mengembangkan, dan me</a:t>
            </a:r>
            <a:r>
              <a:rPr lang="da-DK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n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ggerakkan Prakarsa, partisipasi, swadaya, serta gotong royong masyarakat;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en-US" sz="18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eningkatkan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kesejahteraan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keluarga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 dan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+mj-lt"/>
              <a:buAutoNum type="arabicPeriod"/>
              <a:tabLst>
                <a:tab pos="2652395" algn="l"/>
              </a:tabLst>
            </a:pPr>
            <a:r>
              <a:rPr lang="en-US" sz="1800" dirty="0" err="1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eningkatkan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kualitas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sumber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daya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manusia</a:t>
            </a:r>
            <a:r>
              <a:rPr lang="en-US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BFCA408-7C51-4680-BB30-29D58BD4DE72}"/>
              </a:ext>
            </a:extLst>
          </p:cNvPr>
          <p:cNvSpPr txBox="1"/>
          <p:nvPr/>
        </p:nvSpPr>
        <p:spPr>
          <a:xfrm>
            <a:off x="6837537" y="1843950"/>
            <a:ext cx="527495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540385" algn="l"/>
              </a:tabLst>
            </a:pP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Jenis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Lembaga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Kemasyarakatan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terdiri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90043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marR="0" lvl="0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Rukun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Tetangga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Rukun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Warga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Permberdayaan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dan 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Kesejahteraan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Keluarga</a:t>
            </a:r>
            <a:r>
              <a:rPr lang="en-US" sz="20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(PKK)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Karang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Taruna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Pos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Pelayanan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Terpadu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 dan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Lembaga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Pemberdayaan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Masyarakat</a:t>
            </a:r>
            <a:r>
              <a:rPr lang="en-US" sz="11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65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3C8AD-4129-4939-9CEC-98F0C8E1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408"/>
            <a:ext cx="12192000" cy="10757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LEMBAGA ADAT DESA (LAD)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E638FAF-6E16-4E71-9E12-C6C91B8D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93" y="1747533"/>
            <a:ext cx="11242814" cy="519992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  <a:tab pos="540385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Lembaga Adat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Desa</a:t>
            </a:r>
            <a:r>
              <a:rPr lang="en-US" sz="1800" spc="6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dapat</a:t>
            </a:r>
            <a:r>
              <a:rPr lang="en-US" sz="1800" spc="6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dibentuk</a:t>
            </a:r>
            <a:r>
              <a:rPr lang="en-US" sz="1800" spc="6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oleh</a:t>
            </a:r>
            <a:r>
              <a:rPr lang="en-US" sz="1800" spc="6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Pemerintah</a:t>
            </a:r>
            <a:r>
              <a:rPr lang="en-US" sz="1800" spc="6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</a:t>
            </a:r>
            <a:r>
              <a:rPr lang="en-US" sz="1800" spc="-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sa</a:t>
            </a:r>
            <a:r>
              <a:rPr lang="en-US" sz="1800" spc="6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</a:t>
            </a:r>
            <a:r>
              <a:rPr lang="en-US" sz="1800" spc="6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  <a:tab pos="540385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0215" algn="l"/>
                <a:tab pos="540385" algn="l"/>
              </a:tabLst>
            </a:pPr>
            <a:r>
              <a:rPr lang="da-DK" sz="1800" dirty="0"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</a:t>
            </a: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ersyaratan Pembentukan LAD adalah: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Berasaskan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 </a:t>
            </a:r>
            <a:r>
              <a:rPr lang="en-US" sz="1800" spc="2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Pancasila  </a:t>
            </a:r>
            <a:r>
              <a:rPr lang="en-US" sz="1800" spc="2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  </a:t>
            </a:r>
            <a:r>
              <a:rPr lang="en-US" sz="1800" spc="2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Undan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g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-Undang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 </a:t>
            </a:r>
            <a:r>
              <a:rPr lang="en-US" sz="1800" spc="23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Dasar Negara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Republik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n</a:t>
            </a:r>
            <a:r>
              <a:rPr lang="en-US" sz="1800" spc="-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onesia </a:t>
            </a:r>
            <a:r>
              <a:rPr lang="en-US" sz="1800" spc="-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ahun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1945;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Aktif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mengembangkan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nilai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adat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i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tiadat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setempat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bertent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ngan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hak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asi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manusia</a:t>
            </a:r>
            <a:r>
              <a:rPr lang="en-US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dan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dipatuhi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oleh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Berkedudukan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setempat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keberadaannya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bermanfaat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dan    </a:t>
            </a:r>
            <a:r>
              <a:rPr lang="en-US" sz="1800" spc="255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dibutuhkan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Memiliki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kepengurusan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tetap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;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da-DK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Memiliki endidikan yang bersifat tetap; dan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Tidak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berafiliasi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partai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politik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61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3C8AD-4129-4939-9CEC-98F0C8E1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7626"/>
            <a:ext cx="12192000" cy="107576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LEMBAGA ADAT DESA (LAD)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E638FAF-6E16-4E71-9E12-C6C91B8D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1" y="1463391"/>
            <a:ext cx="11118573" cy="4356847"/>
          </a:xfrm>
        </p:spPr>
        <p:txBody>
          <a:bodyPr>
            <a:noAutofit/>
          </a:bodyPr>
          <a:lstStyle/>
          <a:p>
            <a:pPr marL="342900" marR="4826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630555" algn="l"/>
                <a:tab pos="990600" algn="l"/>
                <a:tab pos="190500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Ketentuan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lebih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20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spc="-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anjut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mengenai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pembentukan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20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LAD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ditetapkan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dengan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Peraturan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826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630555" algn="l"/>
                <a:tab pos="990600" algn="l"/>
                <a:tab pos="190500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TUGAS LAD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</a:t>
            </a:r>
            <a:r>
              <a:rPr lang="en-US" sz="20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bantu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Pemerintah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sebagai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mitra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dalam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  </a:t>
            </a:r>
            <a:r>
              <a:rPr lang="en-US" sz="2000" spc="13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memberdayakan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melestarikan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   </a:t>
            </a:r>
            <a:r>
              <a:rPr lang="en-US" sz="2000" spc="13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dan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mengembangkan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adat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istiadat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sebagai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wujud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pengakuan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terhadap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adat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istiadat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masyarakat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8260" lvl="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  <a:tabLst>
                <a:tab pos="630555" algn="l"/>
                <a:tab pos="990600" algn="l"/>
                <a:tab pos="190500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Dalam</a:t>
            </a:r>
            <a:r>
              <a:rPr lang="en-US" sz="20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melaksanakan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tugas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LAD </a:t>
            </a:r>
            <a:r>
              <a:rPr lang="en-US" sz="20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berfungsi</a:t>
            </a:r>
            <a:r>
              <a:rPr lang="en-US" sz="20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: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48260" lvl="1" indent="-342900" algn="just">
              <a:spcBef>
                <a:spcPts val="0"/>
              </a:spcBef>
              <a:buFont typeface="+mj-lt"/>
              <a:buAutoNum type="arabicParenR"/>
              <a:tabLst>
                <a:tab pos="11430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Melindungi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spc="14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identitas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spc="14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budaya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spc="14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dan  </a:t>
            </a:r>
            <a:r>
              <a:rPr lang="en-US" sz="1800" spc="14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hak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 </a:t>
            </a:r>
            <a:r>
              <a:rPr lang="en-US" sz="1800" spc="14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tradisional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hukum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adat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termasuk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kelahiran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kematian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perkawinan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unsur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kekerabatan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lainnya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48260" lvl="1" indent="-342900" algn="just">
              <a:spcBef>
                <a:spcPts val="0"/>
              </a:spcBef>
              <a:buFont typeface="+mj-lt"/>
              <a:buAutoNum type="arabicParenR"/>
              <a:tabLst>
                <a:tab pos="11430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Melestarikan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hak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ayat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tanah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ulayat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hutan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adat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dan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harta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dan/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atau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</a:t>
            </a:r>
            <a:r>
              <a:rPr lang="en-US" sz="1800" spc="-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ayaan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adat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lainnya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untuk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sumber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penghidupan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warga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kelestarian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lingku</a:t>
            </a:r>
            <a:r>
              <a:rPr lang="en-US" sz="1800" spc="-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n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gan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hidup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</a:t>
            </a:r>
            <a:r>
              <a:rPr lang="en-US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dan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mengatasi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kemiskinan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di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48260" lvl="1" indent="-342900" algn="just">
              <a:spcBef>
                <a:spcPts val="0"/>
              </a:spcBef>
              <a:buFont typeface="+mj-lt"/>
              <a:buAutoNum type="arabicParenR"/>
              <a:tabLst>
                <a:tab pos="11430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Mengembangkan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musyawarah</a:t>
            </a:r>
            <a:r>
              <a:rPr lang="en-US" sz="1800" spc="9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mufakat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un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pengambilan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keputusan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musyawarah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48260" lvl="1" indent="-342900" algn="just">
              <a:spcBef>
                <a:spcPts val="0"/>
              </a:spcBef>
              <a:buFont typeface="+mj-lt"/>
              <a:buAutoNum type="arabicParenR"/>
              <a:tabLst>
                <a:tab pos="11430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Mengembangkan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ni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ai</a:t>
            </a:r>
            <a:r>
              <a:rPr lang="en-US" sz="1800" spc="1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adat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istiadat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dal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penyelesaian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sengketa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pemilikan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wari</a:t>
            </a:r>
            <a:r>
              <a:rPr lang="en-US" sz="1800" spc="5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s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tanah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</a:t>
            </a:r>
            <a:r>
              <a:rPr lang="en-US" sz="1800" spc="1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konflik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interaksi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manusia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marR="48260" lvl="1" indent="-342900" algn="just">
              <a:spcBef>
                <a:spcPts val="0"/>
              </a:spcBef>
              <a:buFont typeface="+mj-lt"/>
              <a:buAutoNum type="arabicParenR"/>
              <a:tabLst>
                <a:tab pos="11430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Pengembangan</a:t>
            </a:r>
            <a:r>
              <a:rPr lang="en-US" sz="1800" spc="37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nilai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spc="5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adat</a:t>
            </a:r>
            <a:r>
              <a:rPr lang="en-US" sz="1800" spc="37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istiadat</a:t>
            </a:r>
            <a:r>
              <a:rPr lang="en-US" sz="1800" spc="37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unt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</a:t>
            </a:r>
            <a:r>
              <a:rPr lang="en-US" sz="1800" spc="37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perdamaian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ketentraman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ketertiban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;</a:t>
            </a:r>
            <a:endParaRPr lang="en-US" sz="1800" dirty="0">
              <a:latin typeface="Times New Roman" panose="02020603050405020304" pitchFamily="18" charset="0"/>
              <a:ea typeface="Bookman Old Style" panose="02050604050505020204" pitchFamily="18" charset="0"/>
            </a:endParaRPr>
          </a:p>
          <a:p>
            <a:pPr marL="800100" marR="48260" lvl="1" indent="-342900" algn="just">
              <a:spcBef>
                <a:spcPts val="0"/>
              </a:spcBef>
              <a:buFont typeface="+mj-lt"/>
              <a:buAutoNum type="arabicParenR"/>
              <a:tabLst>
                <a:tab pos="11430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Mengembangkan</a:t>
            </a:r>
            <a:r>
              <a:rPr lang="en-US" sz="1800" spc="22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nilai</a:t>
            </a:r>
            <a:r>
              <a:rPr lang="en-US" sz="1800" spc="22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adat</a:t>
            </a:r>
            <a:r>
              <a:rPr lang="en-US" sz="1800" spc="22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untuk</a:t>
            </a:r>
            <a:r>
              <a:rPr lang="en-US" sz="1800" spc="22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kegi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tan</a:t>
            </a:r>
            <a:r>
              <a:rPr lang="en-US" sz="1800" spc="22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pendidika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pendidikan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seni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dan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bud</a:t>
            </a:r>
            <a:r>
              <a:rPr lang="en-US" sz="1800" spc="1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a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ya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</a:t>
            </a:r>
            <a:r>
              <a:rPr lang="en-US" sz="1800" spc="5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lingkungan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, dan </a:t>
            </a:r>
            <a:r>
              <a:rPr lang="en-US" sz="1800" dirty="0" err="1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lainnya</a:t>
            </a:r>
            <a:r>
              <a:rPr lang="en-US" sz="1800" dirty="0">
                <a:effectLst/>
                <a:latin typeface="Arial" panose="020B0604020202020204" pitchFamily="34" charset="0"/>
                <a:ea typeface="Bookman Old Style" panose="020506040505050202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62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D62B1-FCB5-409D-9624-7EEEBFE2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2474"/>
            <a:ext cx="12192000" cy="1111298"/>
          </a:xfrm>
          <a:noFill/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Tanya Jawab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B2EF2D-F894-41E9-85DD-C0445243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9843"/>
            <a:ext cx="10515600" cy="2414681"/>
          </a:xfrm>
        </p:spPr>
        <p:txBody>
          <a:bodyPr/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Bapak/Ibu,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demikian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pemaparan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materi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Pengertian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dan Dasar Hukum,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jenis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dan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tugas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Kelembagaan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Desa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Jika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ada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belum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jelas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silahkan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ditanyakan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, dan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kita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diskusikan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bersama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36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A515B-C9AB-4A05-9811-27B4D383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78110"/>
            <a:ext cx="121920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ALUR PENYAJIAN MATERI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B35664A5-2BB5-4AF2-A81C-7F71EFF1CCCC}"/>
              </a:ext>
            </a:extLst>
          </p:cNvPr>
          <p:cNvSpPr/>
          <p:nvPr/>
        </p:nvSpPr>
        <p:spPr>
          <a:xfrm>
            <a:off x="2810389" y="2806936"/>
            <a:ext cx="2078603" cy="1776179"/>
          </a:xfrm>
          <a:prstGeom prst="wedgeEllipse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CURAH PENDAPAT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45E0DED2-CD5E-439C-86B0-A4B34297A532}"/>
              </a:ext>
            </a:extLst>
          </p:cNvPr>
          <p:cNvSpPr/>
          <p:nvPr/>
        </p:nvSpPr>
        <p:spPr>
          <a:xfrm>
            <a:off x="5079779" y="2684838"/>
            <a:ext cx="2296383" cy="2012578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PEMAPARAN MATERI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6DEE31C-4A70-4FB5-9742-E76C0A7B2A0B}"/>
              </a:ext>
            </a:extLst>
          </p:cNvPr>
          <p:cNvSpPr/>
          <p:nvPr/>
        </p:nvSpPr>
        <p:spPr>
          <a:xfrm>
            <a:off x="7566949" y="2950194"/>
            <a:ext cx="1751166" cy="161812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DISKUSI DAN TANYA TAJAWAB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9636430-1C12-4240-92A1-ECC9D9B91FD9}"/>
              </a:ext>
            </a:extLst>
          </p:cNvPr>
          <p:cNvSpPr/>
          <p:nvPr/>
        </p:nvSpPr>
        <p:spPr>
          <a:xfrm>
            <a:off x="9750524" y="2773615"/>
            <a:ext cx="2253838" cy="20125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UMPAN BALIK KESIMPULAN DAN PENUTUP SESI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DC0AA60A-1E5F-4C9A-B7BC-AE8F4E4C9E86}"/>
              </a:ext>
            </a:extLst>
          </p:cNvPr>
          <p:cNvSpPr/>
          <p:nvPr/>
        </p:nvSpPr>
        <p:spPr>
          <a:xfrm rot="16200000">
            <a:off x="9347545" y="3454045"/>
            <a:ext cx="592857" cy="651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1992CD8-2688-43ED-B30C-04A90B1D8259}"/>
              </a:ext>
            </a:extLst>
          </p:cNvPr>
          <p:cNvSpPr/>
          <p:nvPr/>
        </p:nvSpPr>
        <p:spPr>
          <a:xfrm>
            <a:off x="215153" y="2799140"/>
            <a:ext cx="1963270" cy="1783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PENJELASAN SESI/SPB.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xmlns="" id="{EB220107-5799-46AA-82B2-7352710CFE36}"/>
              </a:ext>
            </a:extLst>
          </p:cNvPr>
          <p:cNvSpPr/>
          <p:nvPr/>
        </p:nvSpPr>
        <p:spPr>
          <a:xfrm>
            <a:off x="2249682" y="3319570"/>
            <a:ext cx="735106" cy="7844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8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8AF12-BD7C-42B6-8A6E-A5E3BD04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5621"/>
            <a:ext cx="12192000" cy="997510"/>
          </a:xfrm>
          <a:noFill/>
        </p:spPr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Peserta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B4B2B6-67EE-4489-8A28-5E7840E4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65" y="2324380"/>
            <a:ext cx="9448800" cy="3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pada sub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pokok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capai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Bapak/Ibu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Dasar Hukum Dan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Jenis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Kelembagaan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-1170305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Menjelaskan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Kedudukan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Tugas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Fungsi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Kelembagaan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-1170305" algn="l"/>
              </a:tabLst>
            </a:pP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Menjelaskan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hubungan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antar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kelembagaan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3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631627-A05F-4B5E-97D2-C3A3FD94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383"/>
            <a:ext cx="12192000" cy="1105087"/>
          </a:xfrm>
          <a:noFill/>
        </p:spPr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Penegasan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Pelatih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ADD29-8E43-416B-8465-4A7C77A33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418"/>
            <a:ext cx="10515600" cy="40702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Apakah</a:t>
            </a:r>
            <a:r>
              <a:rPr lang="en-US" dirty="0"/>
              <a:t> Bapak/Ibu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dan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bahas</a:t>
            </a:r>
            <a:r>
              <a:rPr lang="en-US" dirty="0"/>
              <a:t> pada </a:t>
            </a:r>
            <a:r>
              <a:rPr lang="en-US" dirty="0" err="1"/>
              <a:t>sesi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Jika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,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dan </a:t>
            </a:r>
            <a:r>
              <a:rPr lang="en-US" dirty="0" err="1"/>
              <a:t>sikap</a:t>
            </a:r>
            <a:r>
              <a:rPr lang="en-US" dirty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Berpikiran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dan </a:t>
            </a:r>
            <a:r>
              <a:rPr lang="en-US" dirty="0" err="1"/>
              <a:t>optimis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, dan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disetiap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agar </a:t>
            </a:r>
            <a:r>
              <a:rPr lang="en-US" dirty="0" err="1"/>
              <a:t>kewenagan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dijankan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0528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8690F-6D86-43C4-AA00-F5BFEA30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070" y="1927411"/>
            <a:ext cx="8130989" cy="300317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218F59-A8A8-9D08-9EF4-5894AC59E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72" y="1763291"/>
            <a:ext cx="1047748" cy="1047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36A63B-D7ED-2C6F-3B42-BFCC684458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56" y="1699251"/>
            <a:ext cx="1623150" cy="11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8CBC2-BCDA-4BF6-8D54-6085E9B4C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8749"/>
            <a:ext cx="12192000" cy="1325563"/>
          </a:xfrm>
          <a:noFill/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L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PENGERTIAN, DASAR HUKUM </a:t>
            </a:r>
            <a:br>
              <a:rPr lang="de-L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de-LU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 JENIS KELEMBAGAAN DESA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124397-1482-4E9F-8957-1C8DD036FB7A}"/>
              </a:ext>
            </a:extLst>
          </p:cNvPr>
          <p:cNvSpPr txBox="1"/>
          <p:nvPr/>
        </p:nvSpPr>
        <p:spPr>
          <a:xfrm>
            <a:off x="525117" y="1761262"/>
            <a:ext cx="11141765" cy="453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Pengertian</a:t>
            </a:r>
            <a:endParaRPr lang="fi-FI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Menurut Undang-Undang No. 6 Tahun 2014, terdapat 6 (enam) lembaga desa,   yakni: (a) Pemerintah Desa (Kepala Desa dan Perangkat Desa); (b) Badan Permusyawaratan Desa;  (c) Lembaga Kema</a:t>
            </a:r>
            <a:r>
              <a:rPr lang="id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yarakatan; (d)  Lembaga Adat (e) Kerjasasama Antar Desa; dan (f)  Badan Usaha Milik Desa.</a:t>
            </a:r>
          </a:p>
          <a:p>
            <a:pPr>
              <a:lnSpc>
                <a:spcPct val="150000"/>
              </a:lnSpc>
            </a:pPr>
            <a:r>
              <a:rPr lang="fi-FI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 menyelenggarakan pembangunan Desa, Desa mendayagunakan lembaga lembaga tersebut di atas dalam pelaksanaan fungsi penyelenggaraan Pemerintahan Desa, pelaksanaan pembangunan Desa, pembinaan kemasyarakatan Desa, dan pemberdayaan masyarakat Desa</a:t>
            </a:r>
            <a:endParaRPr lang="nl-NL"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l-NL" sz="2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3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20B88E-521B-8D73-B1F1-55E683B02529}"/>
              </a:ext>
            </a:extLst>
          </p:cNvPr>
          <p:cNvSpPr txBox="1"/>
          <p:nvPr/>
        </p:nvSpPr>
        <p:spPr>
          <a:xfrm>
            <a:off x="1051404" y="1103042"/>
            <a:ext cx="9923930" cy="46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</a:rPr>
              <a:t>D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asar </a:t>
            </a:r>
            <a:r>
              <a:rPr lang="en-US" sz="2000" b="1" dirty="0">
                <a:latin typeface="Arial" panose="020B0604020202020204" pitchFamily="34" charset="0"/>
                <a:ea typeface="Arial" panose="020B0604020202020204" pitchFamily="34" charset="0"/>
              </a:rPr>
              <a:t>H</a:t>
            </a: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ukum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Undang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2014,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nl-NL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43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2014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Undang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Undang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2014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Lembaran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Negara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Republik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Indonesia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2014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123,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Lembaran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Negara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Republik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Indonesia </a:t>
            </a:r>
            <a:r>
              <a:rPr lang="en-US" sz="2000" b="1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sz="2000" b="1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5539)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sebagaimana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telah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diubah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 Pemerintah No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</a:t>
            </a:r>
            <a:r>
              <a:rPr lang="id-ID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47 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id-ID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ahun 2015 tentang Perubahan Atas Peraturan Pemerintah Nomor 43 Tahun 2014 tentang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Peraturan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Pelaksanaan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Undang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Undang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2014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Lembaran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Negara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Republik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Indonesia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2015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157,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Tambahan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Lembaran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Negara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Republik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Indonesia </a:t>
            </a:r>
            <a:r>
              <a:rPr lang="en-US" sz="2000" kern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5717)</a:t>
            </a:r>
            <a:r>
              <a:rPr lang="id-ID" sz="2000" kern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2D3AB-B853-490F-9E25-BCBA233C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863"/>
            <a:ext cx="12120282" cy="1325563"/>
          </a:xfrm>
          <a:noFill/>
        </p:spPr>
        <p:txBody>
          <a:bodyPr>
            <a:normAutofit/>
          </a:bodyPr>
          <a:lstStyle/>
          <a:p>
            <a:pPr marL="457200" marR="0" lvl="1" algn="ctr">
              <a:spcBef>
                <a:spcPts val="0"/>
              </a:spcBef>
              <a:spcAft>
                <a:spcPts val="0"/>
              </a:spcAft>
              <a:buSzPts val="1100"/>
              <a:tabLst>
                <a:tab pos="2216150" algn="l"/>
              </a:tabLs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KEDUDUKAN, TUGAS, FUNGSI KELEMBAGAAN DESA </a:t>
            </a:r>
            <a:b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 PEMERINTAHAN DESA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2E027-E3F7-424A-B817-7E7FB5ED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726655"/>
            <a:ext cx="10847294" cy="435133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SzPts val="1100"/>
              <a:buNone/>
              <a:tabLst>
                <a:tab pos="749300" algn="l"/>
              </a:tabLs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Kedudukan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620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SzPts val="1200"/>
              <a:buFont typeface="+mj-lt"/>
              <a:buAutoNum type="arabicPeriod"/>
              <a:tabLst>
                <a:tab pos="450215" algn="l"/>
                <a:tab pos="720090" algn="l"/>
                <a:tab pos="73723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berkedudukan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penyelenggara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yang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bersama-sama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Badan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Permusyawaratan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menyelenggarakan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urusan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menjadi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kewenangan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SzPts val="1200"/>
              <a:buFont typeface="+mj-lt"/>
              <a:buAutoNum type="arabicPeriod"/>
              <a:tabLst>
                <a:tab pos="450215" algn="l"/>
                <a:tab pos="720090" algn="l"/>
                <a:tab pos="73723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Kedudukan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menempatkan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penyelenggara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utama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tugas-tugas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rangka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pemberian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pemberdayaan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dan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pembangunan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masyarakat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SzPts val="1200"/>
              <a:buFont typeface="+mj-lt"/>
              <a:buAutoNum type="arabicPeriod"/>
              <a:tabLst>
                <a:tab pos="450215" algn="l"/>
                <a:tab pos="720090" algn="l"/>
                <a:tab pos="737235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(a)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selaku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Pemerintahan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dan (b)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selaku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pembantu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tugas-tugas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buSzPts val="1200"/>
              <a:buFont typeface="+mj-lt"/>
              <a:buAutoNum type="arabicPeriod"/>
              <a:tabLst>
                <a:tab pos="450215" algn="l"/>
                <a:tab pos="720090" algn="l"/>
                <a:tab pos="737235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Perangkat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terdiri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(a)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Sekretariat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       (b)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lapangan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 dan (c)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unsur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kewilayahan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(para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Dusun).</a:t>
            </a:r>
          </a:p>
        </p:txBody>
      </p:sp>
    </p:spTree>
    <p:extLst>
      <p:ext uri="{BB962C8B-B14F-4D97-AF65-F5344CB8AC3E}">
        <p14:creationId xmlns:p14="http://schemas.microsoft.com/office/powerpoint/2010/main" val="1507436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2D3AB-B853-490F-9E25-BCBA233C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20282" cy="1325563"/>
          </a:xfrm>
          <a:noFill/>
        </p:spPr>
        <p:txBody>
          <a:bodyPr>
            <a:normAutofit/>
          </a:bodyPr>
          <a:lstStyle/>
          <a:p>
            <a:pPr marL="457200" marR="0" lvl="1" algn="ctr">
              <a:spcBef>
                <a:spcPts val="0"/>
              </a:spcBef>
              <a:spcAft>
                <a:spcPts val="0"/>
              </a:spcAft>
              <a:buSzPts val="1100"/>
              <a:tabLst>
                <a:tab pos="2216150" algn="l"/>
              </a:tabLst>
            </a:pPr>
            <a:r>
              <a:rPr lang="pt-B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KEDUDUKAN, TUGAS, WEWENANG KEPALA DESA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2E027-E3F7-424A-B817-7E7FB5ED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556684"/>
            <a:ext cx="10847294" cy="818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SzPts val="1100"/>
              <a:buNone/>
              <a:tabLst>
                <a:tab pos="7493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Kedudukan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sz="2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SzPts val="1100"/>
              <a:buNone/>
              <a:tabLst>
                <a:tab pos="749300" algn="l"/>
              </a:tabLst>
            </a:pP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SzPts val="1100"/>
              <a:buNone/>
              <a:tabLst>
                <a:tab pos="7493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Kepala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berkedudukan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sebagai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Kepala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Pemerintahan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”.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A1EAAD-4DE7-4AB6-9095-58A4EACD6BAD}"/>
              </a:ext>
            </a:extLst>
          </p:cNvPr>
          <p:cNvSpPr txBox="1"/>
          <p:nvPr/>
        </p:nvSpPr>
        <p:spPr>
          <a:xfrm>
            <a:off x="466165" y="2501153"/>
            <a:ext cx="11349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ts val="1200"/>
              <a:tabLst>
                <a:tab pos="737235" algn="l"/>
              </a:tabLst>
            </a:pPr>
            <a:r>
              <a:rPr lang="de-LU" sz="2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Tugas dan Wewenang Kepala Desa:</a:t>
            </a:r>
          </a:p>
          <a:p>
            <a:pPr>
              <a:buSzPts val="1200"/>
              <a:tabLst>
                <a:tab pos="737235" algn="l"/>
              </a:tabLst>
            </a:pPr>
            <a:endParaRPr lang="en-US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SzPts val="1200"/>
              <a:buFont typeface="+mj-lt"/>
              <a:buAutoNum type="arabicPeriod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 Desa bertugas menyelenggarakan Pemerintahan Desa, melaksanakan Pembangunan Desa, pembinaan kemasyarakatan Desa, dan pemberdayaan masyarakat Desa (UU. No. 6/2014 Pasal 26 ayat 1).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buSzPts val="1200"/>
              <a:buFont typeface="+mj-lt"/>
              <a:buAutoNum type="arabicPeriod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Kepala Desa sebagai Kepala Pemerintahan Desa mempunyai wewenang:  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memimpin penyelenggaraan pemerintahan desa berdasarkan kebijakan yang ditetapkan bersama BPD;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mengajukan rancangan peraturan desa;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menetapkan peraturan desa yang telah mendapat persetujuan bersama BPD;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menyusun dan mengajukan rancangan peraturan desa mengenai APB Desa untuk dibahas dan ditetapkan bersama BPD;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membina kehidupan masyarakat desa;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membina perekonomian desa;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mengoordinasikan pembangunan desa secara partisipatif;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mewakili desanya di dalam dan di luar pengadilan dan dapat menunjuk kuasa hukum untuk mewakilinya sesuai dengan peraturan perundang-undangan; dan </a:t>
            </a:r>
          </a:p>
          <a:p>
            <a:pPr marL="800100" lvl="1" indent="-342900" algn="just">
              <a:buSzPts val="1200"/>
              <a:buFont typeface="+mj-lt"/>
              <a:buAutoNum type="arabicParenR"/>
              <a:tabLst>
                <a:tab pos="737235" algn="l"/>
              </a:tabLst>
            </a:pPr>
            <a:r>
              <a:rPr lang="nl-NL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melaksanakan wewenang lain sesuai dengan peraturan perundang-undangan.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19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2D3AB-B853-490F-9E25-BCBA233C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20282" cy="1325563"/>
          </a:xfrm>
          <a:noFill/>
        </p:spPr>
        <p:txBody>
          <a:bodyPr>
            <a:norm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SzPts val="1200"/>
              <a:tabLst>
                <a:tab pos="1143000" algn="l"/>
              </a:tabLs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KEWAJIBAN KEPALA DESA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75560C5-C4B8-4C2A-82E9-B54D8164F34C}"/>
              </a:ext>
            </a:extLst>
          </p:cNvPr>
          <p:cNvSpPr txBox="1"/>
          <p:nvPr/>
        </p:nvSpPr>
        <p:spPr>
          <a:xfrm>
            <a:off x="627530" y="1484433"/>
            <a:ext cx="1079350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0305" marR="0">
              <a:spcBef>
                <a:spcPts val="0"/>
              </a:spcBef>
              <a:spcAft>
                <a:spcPts val="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 melaksanakan tugas dan wewenang, Kepala Desa mempunyai kewajiban</a:t>
            </a:r>
            <a:r>
              <a:rPr lang="nl-NL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</a:p>
          <a:p>
            <a:pPr marL="1170305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nl-N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Memegang teguh dan mengamalkan Pancasila, melaksanakan Undang-Undang Dasar Negara Republik Indonesia Tahun 1945, serta mempertahankan dan memelihara keutuhan Negara Kesatuan Republik Indonesia;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Meningkatkan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kesejahteraan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Memelihara ketentraman dan ketertiban masyarakat;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Melaksanakan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kehidupan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demokrasi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Melaksanakan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prinsip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tata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pemerintahan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bersih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bebas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Kolusi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Korupsi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Nepotisme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Menjalin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hubungan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seluruh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mitra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kerja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pemerintahan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Menaati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menegakkan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seluruh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peraturan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perundang-undangan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Menyelenggarakan administrasi pemerintahan desa yang baik;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Melaksanakan dan mempertanggung-jawabkan pengelolaan keuangan desa;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Melaksanakan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urusan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menjadi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kewenangan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Mendamaikan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perselisihan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Mengembangkan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pendapatan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Membina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mengayomi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melestarikan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nilai-nilai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sosial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budaya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adat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istiadat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nl-N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Memberdayakan masyarakat dan kelembagaan di desa; dan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255395" algn="l"/>
              </a:tabLst>
            </a:pPr>
            <a:r>
              <a:rPr lang="da-DK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Mengembangkan potensi sumber daya alam dan melestarikan lingkungan hidup.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2D3AB-B853-490F-9E25-BCBA233C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20282" cy="1325563"/>
          </a:xfrm>
          <a:noFill/>
        </p:spPr>
        <p:txBody>
          <a:bodyPr>
            <a:norm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LARANGAN BAGI KEPALA DESA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BAFADE-E620-455D-9F0D-3A28CB303BB3}"/>
              </a:ext>
            </a:extLst>
          </p:cNvPr>
          <p:cNvSpPr txBox="1"/>
          <p:nvPr/>
        </p:nvSpPr>
        <p:spPr>
          <a:xfrm>
            <a:off x="1398492" y="2291351"/>
            <a:ext cx="97715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540385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Menjadi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Pengurus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Politik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44018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Merangkap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Jabatan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Ketua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Dan/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Anggota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BPD,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lembaga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kemasyarakatan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di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bersangkutan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44018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Merangkap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Jabatan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Sebagai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Anggota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DPRD;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44018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Terlibat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Kampanye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Pemilihan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Umum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Pemilihan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Presiden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Pemilihan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Kepala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Daerah;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44018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Merugikan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Kepentingan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Umum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Meresahkan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Sekelompok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mendiskriminasikan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warga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golongan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masyarakat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lain;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44018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Melakukan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Kolusi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Korupsi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Nepotisme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Menerima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Uang,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barang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dan/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pihak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lain yang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mempengaruhi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keputusan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atau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tindakan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dilakukannya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44018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Menyalahgunakan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Wewenang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Dan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arenR"/>
              <a:tabLst>
                <a:tab pos="1170305" algn="l"/>
                <a:tab pos="1440180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Melanggar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Sumpah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Janji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Jabatan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49E11B-F07F-4251-8286-9247F5E58856}"/>
              </a:ext>
            </a:extLst>
          </p:cNvPr>
          <p:cNvSpPr txBox="1"/>
          <p:nvPr/>
        </p:nvSpPr>
        <p:spPr>
          <a:xfrm>
            <a:off x="1398492" y="1586752"/>
            <a:ext cx="4096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Kepala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dilarang</a:t>
            </a: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0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42E027-E3F7-424A-B817-7E7FB5ED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419" y="2096467"/>
            <a:ext cx="4406153" cy="1325563"/>
          </a:xfrm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6000"/>
              <a:buFont typeface="+mj-lt"/>
              <a:buAutoNum type="arabicPeriod"/>
              <a:tabLst>
                <a:tab pos="1255395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Sekretariat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255395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kewilayahan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dan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tabLst>
                <a:tab pos="1255395" algn="l"/>
              </a:tabLst>
            </a:pP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Pelaksana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teknis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49149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5335E0-ED94-4CCD-A6FB-A13435C674D3}"/>
              </a:ext>
            </a:extLst>
          </p:cNvPr>
          <p:cNvSpPr txBox="1"/>
          <p:nvPr/>
        </p:nvSpPr>
        <p:spPr>
          <a:xfrm>
            <a:off x="1180419" y="1686576"/>
            <a:ext cx="4406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Perangkat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terdiri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2A4E632-FC1C-4E52-8826-D9D3FC94557C}"/>
              </a:ext>
            </a:extLst>
          </p:cNvPr>
          <p:cNvSpPr txBox="1">
            <a:spLocks/>
          </p:cNvSpPr>
          <p:nvPr/>
        </p:nvSpPr>
        <p:spPr>
          <a:xfrm>
            <a:off x="631330" y="3831921"/>
            <a:ext cx="10407438" cy="2483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90" indent="0" algn="just">
              <a:lnSpc>
                <a:spcPct val="16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bertugas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membantu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Kepala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melaksanakan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tugas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wewenangnya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diangkat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oleh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Kepala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setelah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dikonsultasikan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Camat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atas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nama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Bupati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Walikota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melaksanakan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tugas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dan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wewenangnya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perangkat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bertanggung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jawab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kepada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Kepala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</a:rPr>
              <a:t>Desa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8D546D7-D392-44C4-91D8-1E2CE751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316"/>
            <a:ext cx="12192000" cy="111370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PERANGKAT DESA</a:t>
            </a:r>
          </a:p>
        </p:txBody>
      </p:sp>
    </p:spTree>
    <p:extLst>
      <p:ext uri="{BB962C8B-B14F-4D97-AF65-F5344CB8AC3E}">
        <p14:creationId xmlns:p14="http://schemas.microsoft.com/office/powerpoint/2010/main" val="263129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1645</Words>
  <Application>Microsoft Office PowerPoint</Application>
  <PresentationFormat>Widescreen</PresentationFormat>
  <Paragraphs>209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Calibri</vt:lpstr>
      <vt:lpstr>Calibri Light</vt:lpstr>
      <vt:lpstr>Tahoma</vt:lpstr>
      <vt:lpstr>Times New Roman</vt:lpstr>
      <vt:lpstr>Wingdings</vt:lpstr>
      <vt:lpstr>Office Theme</vt:lpstr>
      <vt:lpstr>SPB.2.2.  KELEMBAGAAN DESA</vt:lpstr>
      <vt:lpstr>ALUR PENYAJIAN MATERI</vt:lpstr>
      <vt:lpstr>PENGERTIAN, DASAR HUKUM  DAN JENIS KELEMBAGAAN DESA</vt:lpstr>
      <vt:lpstr>PowerPoint Presentation</vt:lpstr>
      <vt:lpstr>KEDUDUKAN, TUGAS, FUNGSI KELEMBAGAAN DESA  DAN PEMERINTAHAN DESA</vt:lpstr>
      <vt:lpstr>KEDUDUKAN, TUGAS, WEWENANG KEPALA DESA</vt:lpstr>
      <vt:lpstr>KEWAJIBAN KEPALA DESA</vt:lpstr>
      <vt:lpstr>LARANGAN BAGI KEPALA DESA</vt:lpstr>
      <vt:lpstr>PERANGKAT DESA</vt:lpstr>
      <vt:lpstr>BADAN PERMUSYAWARATAN DESA (BPD)</vt:lpstr>
      <vt:lpstr>PowerPoint Presentation</vt:lpstr>
      <vt:lpstr>BADAN PERMUSYAWARATAN DESA (BPD)</vt:lpstr>
      <vt:lpstr>PowerPoint Presentation</vt:lpstr>
      <vt:lpstr>LEMBAGA KEMASYARAKATAN DESA (LKD)</vt:lpstr>
      <vt:lpstr>LEMBAGA KEMASYARAKATAN DESA (LKD)</vt:lpstr>
      <vt:lpstr>LEMBAGA KEMASYARAKATAN DESA (LKD)</vt:lpstr>
      <vt:lpstr>LEMBAGA ADAT DESA (LAD)</vt:lpstr>
      <vt:lpstr>LEMBAGA ADAT DESA (LAD)</vt:lpstr>
      <vt:lpstr>Tanya Jawab</vt:lpstr>
      <vt:lpstr>Pertanyaan untuk Peserta</vt:lpstr>
      <vt:lpstr>Penegasan Pelatih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PB.1. BINA SUANANA DAN  ORIENTASI BELAJAR</dc:title>
  <dc:creator>Wahyuddin Kessa</dc:creator>
  <cp:lastModifiedBy>Aulia</cp:lastModifiedBy>
  <cp:revision>79</cp:revision>
  <dcterms:created xsi:type="dcterms:W3CDTF">2023-08-17T12:20:06Z</dcterms:created>
  <dcterms:modified xsi:type="dcterms:W3CDTF">2023-10-01T12:54:11Z</dcterms:modified>
</cp:coreProperties>
</file>